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3"/>
  </p:handoutMasterIdLst>
  <p:sldIdLst>
    <p:sldId id="320" r:id="rId3"/>
    <p:sldId id="258" r:id="rId4"/>
    <p:sldId id="269" r:id="rId5"/>
    <p:sldId id="270" r:id="rId6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8" r:id="rId20"/>
    <p:sldId id="318" r:id="rId21"/>
    <p:sldId id="317" r:id="rId22"/>
  </p:sldIdLst>
  <p:sldSz cx="12192000" cy="6858000"/>
  <p:notesSz cx="6858000" cy="9947275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8"/>
    <a:srgbClr val="00316C"/>
    <a:srgbClr val="005F94"/>
    <a:srgbClr val="0FA9FF"/>
    <a:srgbClr val="006DF0"/>
    <a:srgbClr val="006BD6"/>
    <a:srgbClr val="008CD6"/>
    <a:srgbClr val="004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4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38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569BFD-8E8B-4503-88C7-15FEC31203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C4805D-12BD-43D2-B4E5-3D0981BCEA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/>
            </a:solidFill>
            <a:miter/>
          </a:ln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/>
            </a:solidFill>
            <a:miter/>
          </a:ln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/>
            </a:solidFill>
            <a:miter/>
          </a:ln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/>
            </a:solidFill>
            <a:miter/>
          </a:ln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/>
            </a:solidFill>
            <a:miter/>
          </a:ln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/>
            </a:solidFill>
            <a:miter/>
          </a:ln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/>
            </a:solidFill>
            <a:miter/>
          </a:ln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/>
          <a:srcRect b="53717"/>
          <a:stretch>
            <a:fillRect/>
          </a:stretch>
        </p:blipFill>
        <p:spPr>
          <a:xfrm>
            <a:off x="0" y="-25400"/>
            <a:ext cx="12192000" cy="49022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rgbClr val="004385">
              <a:alpha val="89804"/>
            </a:srgbClr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 by Tsinghua DNA Fund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0DB27E-CDBE-44FA-A418-B8EE1982D8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80" name="组合 14"/>
          <p:cNvGrpSpPr/>
          <p:nvPr userDrawn="1"/>
        </p:nvGrpSpPr>
        <p:grpSpPr>
          <a:xfrm rot="0">
            <a:off x="9474336" y="374650"/>
            <a:ext cx="2780030" cy="483235"/>
            <a:chOff x="633887" y="939137"/>
            <a:chExt cx="2535557" cy="483618"/>
          </a:xfrm>
        </p:grpSpPr>
        <p:grpSp>
          <p:nvGrpSpPr>
            <p:cNvPr id="3088" name="组合 15"/>
            <p:cNvGrpSpPr/>
            <p:nvPr/>
          </p:nvGrpSpPr>
          <p:grpSpPr>
            <a:xfrm>
              <a:off x="633887" y="939137"/>
              <a:ext cx="2535557" cy="483618"/>
              <a:chOff x="1459204" y="1198569"/>
              <a:chExt cx="2535557" cy="483618"/>
            </a:xfrm>
          </p:grpSpPr>
          <p:sp>
            <p:nvSpPr>
              <p:cNvPr id="21" name="文本框 28"/>
              <p:cNvSpPr txBox="1">
                <a:spLocks noChangeArrowheads="1"/>
              </p:cNvSpPr>
              <p:nvPr/>
            </p:nvSpPr>
            <p:spPr bwMode="auto">
              <a:xfrm>
                <a:off x="1459204" y="1436883"/>
                <a:ext cx="2535557" cy="245304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  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INNOVATION-DRIVEN COMMUNITY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  <p:sp>
            <p:nvSpPr>
              <p:cNvPr id="22" name="文本框 29"/>
              <p:cNvSpPr txBox="1">
                <a:spLocks noChangeArrowheads="1"/>
              </p:cNvSpPr>
              <p:nvPr/>
            </p:nvSpPr>
            <p:spPr bwMode="auto">
              <a:xfrm>
                <a:off x="1508123" y="1198569"/>
                <a:ext cx="2079366" cy="306948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陕西省创新驱动共同体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663300" y="1004286"/>
              <a:ext cx="0" cy="36705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图片 4" descr="logo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4400" y="108585"/>
            <a:ext cx="1075690" cy="102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rcRect l="26785" t="2" r="21124" b="618"/>
          <a:stretch>
            <a:fillRect/>
          </a:stretch>
        </p:blipFill>
        <p:spPr>
          <a:xfrm>
            <a:off x="-41275" y="-25400"/>
            <a:ext cx="4152900" cy="68834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4151313" cy="6858000"/>
          </a:xfrm>
          <a:prstGeom prst="rect">
            <a:avLst/>
          </a:prstGeom>
          <a:solidFill>
            <a:srgbClr val="004385">
              <a:alpha val="89804"/>
            </a:srgbClr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181475" y="0"/>
            <a:ext cx="0" cy="6858000"/>
          </a:xfrm>
          <a:prstGeom prst="line">
            <a:avLst/>
          </a:prstGeom>
          <a:ln>
            <a:solidFill>
              <a:srgbClr val="004385"/>
            </a:solidFill>
          </a:ln>
          <a:ln>
            <a:solidFill>
              <a:srgbClr val="004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0DB27E-CDBE-44FA-A418-B8EE1982D8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14"/>
          <p:cNvGrpSpPr/>
          <p:nvPr userDrawn="1"/>
        </p:nvGrpSpPr>
        <p:grpSpPr>
          <a:xfrm rot="0">
            <a:off x="9442586" y="485775"/>
            <a:ext cx="2780030" cy="483235"/>
            <a:chOff x="633887" y="939137"/>
            <a:chExt cx="2535557" cy="483618"/>
          </a:xfrm>
        </p:grpSpPr>
        <p:grpSp>
          <p:nvGrpSpPr>
            <p:cNvPr id="7" name="组合 15"/>
            <p:cNvGrpSpPr/>
            <p:nvPr/>
          </p:nvGrpSpPr>
          <p:grpSpPr>
            <a:xfrm>
              <a:off x="633887" y="939137"/>
              <a:ext cx="2535557" cy="483618"/>
              <a:chOff x="1459204" y="1198569"/>
              <a:chExt cx="2535557" cy="483618"/>
            </a:xfrm>
          </p:grpSpPr>
          <p:sp>
            <p:nvSpPr>
              <p:cNvPr id="10" name="文本框 28"/>
              <p:cNvSpPr txBox="1">
                <a:spLocks noChangeArrowheads="1"/>
              </p:cNvSpPr>
              <p:nvPr/>
            </p:nvSpPr>
            <p:spPr bwMode="auto">
              <a:xfrm>
                <a:off x="1459204" y="1436883"/>
                <a:ext cx="2535557" cy="245304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  INNOVATION-DRIVEN COMMUNITY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6C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  <p:sp>
            <p:nvSpPr>
              <p:cNvPr id="11" name="文本框 29"/>
              <p:cNvSpPr txBox="1">
                <a:spLocks noChangeArrowheads="1"/>
              </p:cNvSpPr>
              <p:nvPr/>
            </p:nvSpPr>
            <p:spPr bwMode="auto">
              <a:xfrm>
                <a:off x="1508123" y="1198569"/>
                <a:ext cx="2079366" cy="306948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陕西省创新驱动共同体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316C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663300" y="1004286"/>
              <a:ext cx="0" cy="367056"/>
            </a:xfrm>
            <a:prstGeom prst="line">
              <a:avLst/>
            </a:prstGeom>
            <a:ln w="6350">
              <a:solidFill>
                <a:srgbClr val="00316C"/>
              </a:solidFill>
            </a:ln>
            <a:ln w="6350">
              <a:solidFill>
                <a:srgbClr val="003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 descr="logo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6305" y="219075"/>
            <a:ext cx="1075690" cy="102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/>
          <a:srcRect t="8582" b="62230"/>
          <a:stretch>
            <a:fillRect/>
          </a:stretch>
        </p:blipFill>
        <p:spPr>
          <a:xfrm>
            <a:off x="0" y="1887538"/>
            <a:ext cx="12192000" cy="3090862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0" y="1893888"/>
            <a:ext cx="12192000" cy="3084513"/>
          </a:xfrm>
          <a:prstGeom prst="rect">
            <a:avLst/>
          </a:prstGeom>
          <a:solidFill>
            <a:srgbClr val="004385">
              <a:alpha val="89804"/>
            </a:srgbClr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22860" y="5020945"/>
            <a:ext cx="12226290" cy="24765"/>
          </a:xfrm>
          <a:prstGeom prst="line">
            <a:avLst/>
          </a:prstGeom>
          <a:ln w="19050">
            <a:solidFill>
              <a:srgbClr val="00316C"/>
            </a:solidFill>
          </a:ln>
          <a:ln w="19050">
            <a:solidFill>
              <a:srgbClr val="003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组合 14"/>
          <p:cNvGrpSpPr/>
          <p:nvPr userDrawn="1"/>
        </p:nvGrpSpPr>
        <p:grpSpPr>
          <a:xfrm rot="0">
            <a:off x="9442586" y="485775"/>
            <a:ext cx="2780030" cy="483235"/>
            <a:chOff x="633887" y="939137"/>
            <a:chExt cx="2535557" cy="483618"/>
          </a:xfrm>
        </p:grpSpPr>
        <p:grpSp>
          <p:nvGrpSpPr>
            <p:cNvPr id="12" name="组合 15"/>
            <p:cNvGrpSpPr/>
            <p:nvPr/>
          </p:nvGrpSpPr>
          <p:grpSpPr>
            <a:xfrm>
              <a:off x="633887" y="939137"/>
              <a:ext cx="2535557" cy="483618"/>
              <a:chOff x="1459204" y="1198569"/>
              <a:chExt cx="2535557" cy="483618"/>
            </a:xfrm>
          </p:grpSpPr>
          <p:sp>
            <p:nvSpPr>
              <p:cNvPr id="13" name="文本框 28"/>
              <p:cNvSpPr txBox="1">
                <a:spLocks noChangeArrowheads="1"/>
              </p:cNvSpPr>
              <p:nvPr/>
            </p:nvSpPr>
            <p:spPr bwMode="auto">
              <a:xfrm>
                <a:off x="1459204" y="1436883"/>
                <a:ext cx="2535557" cy="245304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  INNOVATION-DRIVEN COMMUNITY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6C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  <p:sp>
            <p:nvSpPr>
              <p:cNvPr id="14" name="文本框 29"/>
              <p:cNvSpPr txBox="1">
                <a:spLocks noChangeArrowheads="1"/>
              </p:cNvSpPr>
              <p:nvPr/>
            </p:nvSpPr>
            <p:spPr bwMode="auto">
              <a:xfrm>
                <a:off x="1508123" y="1198569"/>
                <a:ext cx="2079366" cy="306948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陕西省创新驱动共同体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316C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663300" y="1004286"/>
              <a:ext cx="0" cy="367056"/>
            </a:xfrm>
            <a:prstGeom prst="line">
              <a:avLst/>
            </a:prstGeom>
            <a:ln w="6350">
              <a:solidFill>
                <a:srgbClr val="00316C"/>
              </a:solidFill>
            </a:ln>
            <a:ln w="6350">
              <a:solidFill>
                <a:srgbClr val="003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 descr="logo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6305" y="219075"/>
            <a:ext cx="1075690" cy="102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4385">
              <a:alpha val="89804"/>
            </a:srgbClr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-87630" y="6628130"/>
            <a:ext cx="12423775" cy="0"/>
          </a:xfrm>
          <a:prstGeom prst="line">
            <a:avLst/>
          </a:prstGeom>
          <a:ln>
            <a:solidFill>
              <a:srgbClr val="004385"/>
            </a:solidFill>
          </a:ln>
          <a:ln>
            <a:solidFill>
              <a:srgbClr val="004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Freeform 5"/>
          <p:cNvSpPr/>
          <p:nvPr userDrawn="1"/>
        </p:nvSpPr>
        <p:spPr>
          <a:xfrm rot="-1749767">
            <a:off x="4583113" y="-474662"/>
            <a:ext cx="5503862" cy="7219950"/>
          </a:xfrm>
          <a:custGeom>
            <a:avLst/>
            <a:gdLst/>
            <a:ahLst/>
            <a:cxnLst>
              <a:cxn ang="0">
                <a:pos x="994722" y="6774560"/>
              </a:cxn>
              <a:cxn ang="0">
                <a:pos x="1458925" y="7220690"/>
              </a:cxn>
              <a:cxn ang="0">
                <a:pos x="1923128" y="6774560"/>
              </a:cxn>
              <a:cxn ang="0">
                <a:pos x="5504126" y="6774560"/>
              </a:cxn>
              <a:cxn ang="0">
                <a:pos x="5023344" y="5865778"/>
              </a:cxn>
              <a:cxn ang="0">
                <a:pos x="4957029" y="3056814"/>
              </a:cxn>
              <a:cxn ang="0">
                <a:pos x="3266002" y="793119"/>
              </a:cxn>
              <a:cxn ang="0">
                <a:pos x="3083637" y="644409"/>
              </a:cxn>
              <a:cxn ang="0">
                <a:pos x="2901271" y="214803"/>
              </a:cxn>
              <a:cxn ang="0">
                <a:pos x="2752063" y="0"/>
              </a:cxn>
              <a:cxn ang="0">
                <a:pos x="2602855" y="214803"/>
              </a:cxn>
              <a:cxn ang="0">
                <a:pos x="2437068" y="644409"/>
              </a:cxn>
              <a:cxn ang="0">
                <a:pos x="2238124" y="793119"/>
              </a:cxn>
              <a:cxn ang="0">
                <a:pos x="563676" y="3056814"/>
              </a:cxn>
              <a:cxn ang="0">
                <a:pos x="480782" y="5865778"/>
              </a:cxn>
              <a:cxn ang="0">
                <a:pos x="0" y="6774560"/>
              </a:cxn>
              <a:cxn ang="0">
                <a:pos x="994722" y="6774560"/>
              </a:cxn>
            </a:cxnLst>
            <a:pathLst>
              <a:path w="332" h="437">
                <a:moveTo>
                  <a:pt x="60" y="410"/>
                </a:moveTo>
                <a:cubicBezTo>
                  <a:pt x="61" y="425"/>
                  <a:pt x="73" y="437"/>
                  <a:pt x="88" y="437"/>
                </a:cubicBezTo>
                <a:cubicBezTo>
                  <a:pt x="103" y="437"/>
                  <a:pt x="115" y="425"/>
                  <a:pt x="116" y="410"/>
                </a:cubicBezTo>
                <a:cubicBezTo>
                  <a:pt x="332" y="410"/>
                  <a:pt x="332" y="410"/>
                  <a:pt x="332" y="410"/>
                </a:cubicBezTo>
                <a:cubicBezTo>
                  <a:pt x="318" y="403"/>
                  <a:pt x="305" y="371"/>
                  <a:pt x="303" y="355"/>
                </a:cubicBezTo>
                <a:cubicBezTo>
                  <a:pt x="302" y="344"/>
                  <a:pt x="299" y="257"/>
                  <a:pt x="299" y="185"/>
                </a:cubicBezTo>
                <a:cubicBezTo>
                  <a:pt x="299" y="126"/>
                  <a:pt x="252" y="56"/>
                  <a:pt x="197" y="48"/>
                </a:cubicBezTo>
                <a:cubicBezTo>
                  <a:pt x="189" y="47"/>
                  <a:pt x="187" y="42"/>
                  <a:pt x="186" y="39"/>
                </a:cubicBezTo>
                <a:cubicBezTo>
                  <a:pt x="184" y="36"/>
                  <a:pt x="179" y="22"/>
                  <a:pt x="175" y="13"/>
                </a:cubicBezTo>
                <a:cubicBezTo>
                  <a:pt x="172" y="4"/>
                  <a:pt x="169" y="0"/>
                  <a:pt x="166" y="0"/>
                </a:cubicBezTo>
                <a:cubicBezTo>
                  <a:pt x="163" y="0"/>
                  <a:pt x="160" y="5"/>
                  <a:pt x="157" y="13"/>
                </a:cubicBezTo>
                <a:cubicBezTo>
                  <a:pt x="153" y="22"/>
                  <a:pt x="148" y="36"/>
                  <a:pt x="147" y="39"/>
                </a:cubicBezTo>
                <a:cubicBezTo>
                  <a:pt x="145" y="42"/>
                  <a:pt x="143" y="47"/>
                  <a:pt x="135" y="48"/>
                </a:cubicBezTo>
                <a:cubicBezTo>
                  <a:pt x="80" y="56"/>
                  <a:pt x="34" y="126"/>
                  <a:pt x="34" y="185"/>
                </a:cubicBezTo>
                <a:cubicBezTo>
                  <a:pt x="34" y="257"/>
                  <a:pt x="30" y="344"/>
                  <a:pt x="29" y="355"/>
                </a:cubicBezTo>
                <a:cubicBezTo>
                  <a:pt x="27" y="371"/>
                  <a:pt x="14" y="403"/>
                  <a:pt x="0" y="410"/>
                </a:cubicBezTo>
                <a:cubicBezTo>
                  <a:pt x="60" y="410"/>
                  <a:pt x="60" y="410"/>
                  <a:pt x="60" y="410"/>
                </a:cubicBezTo>
                <a:close/>
              </a:path>
            </a:pathLst>
          </a:custGeom>
          <a:solidFill>
            <a:srgbClr val="008CD6">
              <a:alpha val="1961"/>
            </a:srgbClr>
          </a:solidFill>
          <a:ln w="9525">
            <a:noFill/>
          </a:ln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80" name="组合 14"/>
          <p:cNvGrpSpPr/>
          <p:nvPr userDrawn="1"/>
        </p:nvGrpSpPr>
        <p:grpSpPr>
          <a:xfrm rot="0">
            <a:off x="9442586" y="485775"/>
            <a:ext cx="2780030" cy="483235"/>
            <a:chOff x="633887" y="939137"/>
            <a:chExt cx="2535557" cy="483618"/>
          </a:xfrm>
        </p:grpSpPr>
        <p:grpSp>
          <p:nvGrpSpPr>
            <p:cNvPr id="3088" name="组合 15"/>
            <p:cNvGrpSpPr/>
            <p:nvPr/>
          </p:nvGrpSpPr>
          <p:grpSpPr>
            <a:xfrm>
              <a:off x="633887" y="939137"/>
              <a:ext cx="2535557" cy="483618"/>
              <a:chOff x="1459204" y="1198569"/>
              <a:chExt cx="2535557" cy="483618"/>
            </a:xfrm>
          </p:grpSpPr>
          <p:sp>
            <p:nvSpPr>
              <p:cNvPr id="5" name="文本框 28"/>
              <p:cNvSpPr txBox="1">
                <a:spLocks noChangeArrowheads="1"/>
              </p:cNvSpPr>
              <p:nvPr/>
            </p:nvSpPr>
            <p:spPr bwMode="auto">
              <a:xfrm>
                <a:off x="1459204" y="1436883"/>
                <a:ext cx="2535557" cy="245304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  INNOVATION-DRIVEN COMMUNITY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6C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  <p:sp>
            <p:nvSpPr>
              <p:cNvPr id="6" name="文本框 29"/>
              <p:cNvSpPr txBox="1">
                <a:spLocks noChangeArrowheads="1"/>
              </p:cNvSpPr>
              <p:nvPr/>
            </p:nvSpPr>
            <p:spPr bwMode="auto">
              <a:xfrm>
                <a:off x="1508123" y="1198569"/>
                <a:ext cx="2079366" cy="306948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陕西省创新驱动共同体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316C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663300" y="1004286"/>
              <a:ext cx="0" cy="367056"/>
            </a:xfrm>
            <a:prstGeom prst="line">
              <a:avLst/>
            </a:prstGeom>
            <a:ln w="6350">
              <a:solidFill>
                <a:srgbClr val="00316C"/>
              </a:solidFill>
            </a:ln>
            <a:ln w="6350">
              <a:solidFill>
                <a:srgbClr val="003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logo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6305" y="219075"/>
            <a:ext cx="1075690" cy="102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14"/>
          <p:cNvGrpSpPr/>
          <p:nvPr userDrawn="1"/>
        </p:nvGrpSpPr>
        <p:grpSpPr>
          <a:xfrm rot="0">
            <a:off x="9442586" y="485775"/>
            <a:ext cx="2780030" cy="483235"/>
            <a:chOff x="633887" y="939137"/>
            <a:chExt cx="2535557" cy="483618"/>
          </a:xfrm>
        </p:grpSpPr>
        <p:grpSp>
          <p:nvGrpSpPr>
            <p:cNvPr id="7" name="组合 15"/>
            <p:cNvGrpSpPr/>
            <p:nvPr/>
          </p:nvGrpSpPr>
          <p:grpSpPr>
            <a:xfrm>
              <a:off x="633887" y="939137"/>
              <a:ext cx="2535557" cy="483618"/>
              <a:chOff x="1459204" y="1198569"/>
              <a:chExt cx="2535557" cy="483618"/>
            </a:xfrm>
          </p:grpSpPr>
          <p:sp>
            <p:nvSpPr>
              <p:cNvPr id="8" name="文本框 28"/>
              <p:cNvSpPr txBox="1">
                <a:spLocks noChangeArrowheads="1"/>
              </p:cNvSpPr>
              <p:nvPr/>
            </p:nvSpPr>
            <p:spPr bwMode="auto">
              <a:xfrm>
                <a:off x="1459204" y="1436883"/>
                <a:ext cx="2535557" cy="245304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  INNOVATION-DRIVEN COMMUNITY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6C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  <p:sp>
            <p:nvSpPr>
              <p:cNvPr id="9" name="文本框 29"/>
              <p:cNvSpPr txBox="1">
                <a:spLocks noChangeArrowheads="1"/>
              </p:cNvSpPr>
              <p:nvPr/>
            </p:nvSpPr>
            <p:spPr bwMode="auto">
              <a:xfrm>
                <a:off x="1508123" y="1198569"/>
                <a:ext cx="2079366" cy="306948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陕西省创新驱动共同体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316C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663300" y="1004286"/>
              <a:ext cx="0" cy="367056"/>
            </a:xfrm>
            <a:prstGeom prst="line">
              <a:avLst/>
            </a:prstGeom>
            <a:ln w="6350">
              <a:solidFill>
                <a:srgbClr val="00316C"/>
              </a:solidFill>
            </a:ln>
            <a:ln w="6350">
              <a:solidFill>
                <a:srgbClr val="003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 descr="logo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6305" y="219075"/>
            <a:ext cx="1075690" cy="102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0DB27E-CDBE-44FA-A418-B8EE1982D8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图片 11"/>
          <p:cNvPicPr>
            <a:picLocks noChangeAspect="1"/>
          </p:cNvPicPr>
          <p:nvPr userDrawn="1"/>
        </p:nvPicPr>
        <p:blipFill>
          <a:blip r:embed="rId2"/>
          <a:srcRect l="3189" r="2205" b="5675"/>
          <a:stretch>
            <a:fillRect/>
          </a:stretch>
        </p:blipFill>
        <p:spPr>
          <a:xfrm>
            <a:off x="-966470" y="0"/>
            <a:ext cx="13140690" cy="702691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</p:pic>
      <p:sp>
        <p:nvSpPr>
          <p:cNvPr id="13" name="矩形 12"/>
          <p:cNvSpPr/>
          <p:nvPr userDrawn="1"/>
        </p:nvSpPr>
        <p:spPr>
          <a:xfrm>
            <a:off x="-966470" y="0"/>
            <a:ext cx="12695555" cy="6356985"/>
          </a:xfrm>
          <a:prstGeom prst="rect">
            <a:avLst/>
          </a:prstGeom>
          <a:solidFill>
            <a:srgbClr val="004385">
              <a:alpha val="83922"/>
            </a:srgbClr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80" name="组合 14"/>
          <p:cNvGrpSpPr/>
          <p:nvPr userDrawn="1"/>
        </p:nvGrpSpPr>
        <p:grpSpPr>
          <a:xfrm rot="0">
            <a:off x="9111116" y="211455"/>
            <a:ext cx="2780030" cy="483235"/>
            <a:chOff x="633887" y="939137"/>
            <a:chExt cx="2535557" cy="483618"/>
          </a:xfrm>
        </p:grpSpPr>
        <p:grpSp>
          <p:nvGrpSpPr>
            <p:cNvPr id="3088" name="组合 15"/>
            <p:cNvGrpSpPr/>
            <p:nvPr/>
          </p:nvGrpSpPr>
          <p:grpSpPr>
            <a:xfrm>
              <a:off x="633887" y="939137"/>
              <a:ext cx="2535557" cy="483618"/>
              <a:chOff x="1459204" y="1198569"/>
              <a:chExt cx="2535557" cy="483618"/>
            </a:xfrm>
          </p:grpSpPr>
          <p:sp>
            <p:nvSpPr>
              <p:cNvPr id="21" name="文本框 28"/>
              <p:cNvSpPr txBox="1">
                <a:spLocks noChangeArrowheads="1"/>
              </p:cNvSpPr>
              <p:nvPr/>
            </p:nvSpPr>
            <p:spPr bwMode="auto">
              <a:xfrm>
                <a:off x="1459204" y="1436883"/>
                <a:ext cx="2535557" cy="245304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16C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  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INNOVATION-DRIVEN COMMUNITY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  <p:sp>
            <p:nvSpPr>
              <p:cNvPr id="22" name="文本框 29"/>
              <p:cNvSpPr txBox="1">
                <a:spLocks noChangeArrowheads="1"/>
              </p:cNvSpPr>
              <p:nvPr/>
            </p:nvSpPr>
            <p:spPr bwMode="auto">
              <a:xfrm>
                <a:off x="1508123" y="1198569"/>
                <a:ext cx="2079366" cy="306948"/>
              </a:xfrm>
              <a:prstGeom prst="rect">
                <a:avLst/>
              </a:prstGeom>
              <a:noFill/>
              <a:ln>
                <a:noFill/>
              </a:ln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微软雅黑 Light" pitchFamily="34" charset="-122"/>
                    <a:cs typeface="Times New Roman" panose="02020703060505090304" pitchFamily="18" charset="0"/>
                  </a:rPr>
                  <a:t>陕西省创新驱动共同体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703060505090304" pitchFamily="18" charset="0"/>
                  <a:ea typeface="微软雅黑 Light" pitchFamily="34" charset="-122"/>
                  <a:cs typeface="Times New Roman" panose="02020703060505090304" pitchFamily="18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663300" y="1004286"/>
              <a:ext cx="0" cy="36705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图片 5" descr="logo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1180" y="-54610"/>
            <a:ext cx="1075690" cy="102997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238615" y="6393180"/>
            <a:ext cx="23368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D</a:t>
            </a:r>
            <a:r>
              <a:rPr lang="en-US" altLang="zh-CN" sz="14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esign by Tsinghua DNA Fund</a:t>
            </a:r>
            <a:endParaRPr lang="en-US" altLang="zh-CN" sz="14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2EE499-E129-4868-8670-16336DC115F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0DB27E-CDBE-44FA-A418-B8EE1982D8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4875" y="1654175"/>
            <a:ext cx="10634980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说明：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、请各位老师描述技术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</a:rPr>
              <a:t>产品的应用场景时，应有较为详尽的基础调研，每种应用场景会对应着相应的市场；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、根据每种技术应用场景，可测算出目标客户体量，再根据目标客户消费产品的体量，即可推导出市场规模；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、商业模式的本质是如何赚钱。根据分析出的目标客户的特点，形成一套市场打法，占领目标市场，获得利润。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"/>
          <p:cNvSpPr txBox="1"/>
          <p:nvPr/>
        </p:nvSpPr>
        <p:spPr>
          <a:xfrm>
            <a:off x="279400" y="2844800"/>
            <a:ext cx="11633200" cy="101473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  市场规模测算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5"/>
          <p:cNvSpPr txBox="1"/>
          <p:nvPr/>
        </p:nvSpPr>
        <p:spPr>
          <a:xfrm>
            <a:off x="684213" y="657225"/>
            <a:ext cx="4600575" cy="3683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市场规模测算</a:t>
            </a:r>
            <a:endParaRPr lang="zh-CN" altLang="en-US" dirty="0">
              <a:solidFill>
                <a:srgbClr val="004385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675" y="2264410"/>
            <a:ext cx="475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本章节主要介绍技术应用场景的市场规模测算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"/>
          <p:cNvSpPr txBox="1"/>
          <p:nvPr/>
        </p:nvSpPr>
        <p:spPr>
          <a:xfrm>
            <a:off x="279400" y="2844800"/>
            <a:ext cx="11633200" cy="101473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  商业模式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5"/>
          <p:cNvSpPr txBox="1"/>
          <p:nvPr/>
        </p:nvSpPr>
        <p:spPr>
          <a:xfrm>
            <a:off x="684213" y="657225"/>
            <a:ext cx="4600575" cy="3683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商业模式</a:t>
            </a:r>
            <a:endParaRPr lang="zh-CN" altLang="en-US" dirty="0">
              <a:solidFill>
                <a:srgbClr val="004385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675" y="2264410"/>
            <a:ext cx="498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本章节主要介绍项目的商业模式，即如何挣钱。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"/>
          <p:cNvSpPr txBox="1"/>
          <p:nvPr/>
        </p:nvSpPr>
        <p:spPr>
          <a:xfrm>
            <a:off x="279400" y="2844800"/>
            <a:ext cx="11633200" cy="101473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  竞争对手介绍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5"/>
          <p:cNvSpPr txBox="1"/>
          <p:nvPr/>
        </p:nvSpPr>
        <p:spPr>
          <a:xfrm>
            <a:off x="684213" y="657225"/>
            <a:ext cx="4600575" cy="3683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竞争对手介绍</a:t>
            </a:r>
            <a:endParaRPr lang="zh-CN" altLang="en-US" dirty="0">
              <a:solidFill>
                <a:srgbClr val="004385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675" y="2264410"/>
            <a:ext cx="8183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本章节主要介绍项目在国内、国际的竞争对手的情况，并阐述本项目的竞争优势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"/>
          <p:cNvSpPr txBox="1"/>
          <p:nvPr/>
        </p:nvSpPr>
        <p:spPr>
          <a:xfrm>
            <a:off x="279400" y="2844800"/>
            <a:ext cx="11633200" cy="101473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  发展规划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 flipV="1">
            <a:off x="1169988" y="3384550"/>
            <a:ext cx="9879013" cy="15875"/>
          </a:xfrm>
          <a:prstGeom prst="line">
            <a:avLst/>
          </a:prstGeom>
          <a:ln>
            <a:solidFill>
              <a:srgbClr val="00316C"/>
            </a:solidFill>
          </a:ln>
          <a:ln>
            <a:solidFill>
              <a:srgbClr val="003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文本框 1"/>
          <p:cNvSpPr txBox="1"/>
          <p:nvPr/>
        </p:nvSpPr>
        <p:spPr>
          <a:xfrm>
            <a:off x="684213" y="657225"/>
            <a:ext cx="2566987" cy="3683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发展规划</a:t>
            </a:r>
            <a:endParaRPr lang="zh-CN" altLang="en-US" dirty="0">
              <a:solidFill>
                <a:srgbClr val="004385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22532" name="组合 4"/>
          <p:cNvGrpSpPr/>
          <p:nvPr/>
        </p:nvGrpSpPr>
        <p:grpSpPr>
          <a:xfrm>
            <a:off x="1119188" y="3284538"/>
            <a:ext cx="214312" cy="214312"/>
            <a:chOff x="1384300" y="3073400"/>
            <a:chExt cx="457200" cy="457200"/>
          </a:xfrm>
        </p:grpSpPr>
        <p:sp>
          <p:nvSpPr>
            <p:cNvPr id="3" name="椭圆 2"/>
            <p:cNvSpPr/>
            <p:nvPr/>
          </p:nvSpPr>
          <p:spPr>
            <a:xfrm>
              <a:off x="1384300" y="3073400"/>
              <a:ext cx="457200" cy="457200"/>
            </a:xfrm>
            <a:prstGeom prst="ellipse">
              <a:avLst/>
            </a:prstGeom>
            <a:solidFill>
              <a:srgbClr val="00316C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504950" y="3194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533" name="组合 7"/>
          <p:cNvGrpSpPr/>
          <p:nvPr/>
        </p:nvGrpSpPr>
        <p:grpSpPr>
          <a:xfrm>
            <a:off x="2984500" y="3284538"/>
            <a:ext cx="214313" cy="214312"/>
            <a:chOff x="1384300" y="3073400"/>
            <a:chExt cx="457200" cy="457200"/>
          </a:xfrm>
        </p:grpSpPr>
        <p:sp>
          <p:nvSpPr>
            <p:cNvPr id="9" name="椭圆 8"/>
            <p:cNvSpPr/>
            <p:nvPr/>
          </p:nvSpPr>
          <p:spPr>
            <a:xfrm>
              <a:off x="1384300" y="3073400"/>
              <a:ext cx="457200" cy="457200"/>
            </a:xfrm>
            <a:prstGeom prst="ellipse">
              <a:avLst/>
            </a:prstGeom>
            <a:solidFill>
              <a:srgbClr val="00316C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504950" y="3194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534" name="组合 10"/>
          <p:cNvGrpSpPr/>
          <p:nvPr/>
        </p:nvGrpSpPr>
        <p:grpSpPr>
          <a:xfrm>
            <a:off x="4905375" y="3284538"/>
            <a:ext cx="214313" cy="214312"/>
            <a:chOff x="1384300" y="3073400"/>
            <a:chExt cx="457200" cy="457200"/>
          </a:xfrm>
        </p:grpSpPr>
        <p:sp>
          <p:nvSpPr>
            <p:cNvPr id="12" name="椭圆 11"/>
            <p:cNvSpPr/>
            <p:nvPr/>
          </p:nvSpPr>
          <p:spPr>
            <a:xfrm>
              <a:off x="1384300" y="3073400"/>
              <a:ext cx="457200" cy="457200"/>
            </a:xfrm>
            <a:prstGeom prst="ellipse">
              <a:avLst/>
            </a:prstGeom>
            <a:solidFill>
              <a:srgbClr val="00316C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504950" y="3194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535" name="组合 13"/>
          <p:cNvGrpSpPr/>
          <p:nvPr/>
        </p:nvGrpSpPr>
        <p:grpSpPr>
          <a:xfrm>
            <a:off x="7042150" y="3284538"/>
            <a:ext cx="214313" cy="214312"/>
            <a:chOff x="1384300" y="3073400"/>
            <a:chExt cx="457200" cy="457200"/>
          </a:xfrm>
        </p:grpSpPr>
        <p:sp>
          <p:nvSpPr>
            <p:cNvPr id="15" name="椭圆 14"/>
            <p:cNvSpPr/>
            <p:nvPr/>
          </p:nvSpPr>
          <p:spPr>
            <a:xfrm>
              <a:off x="1384300" y="3073400"/>
              <a:ext cx="457200" cy="457200"/>
            </a:xfrm>
            <a:prstGeom prst="ellipse">
              <a:avLst/>
            </a:prstGeom>
            <a:solidFill>
              <a:srgbClr val="00316C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04950" y="3194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536" name="组合 16"/>
          <p:cNvGrpSpPr/>
          <p:nvPr/>
        </p:nvGrpSpPr>
        <p:grpSpPr>
          <a:xfrm>
            <a:off x="11033125" y="3284538"/>
            <a:ext cx="214313" cy="214312"/>
            <a:chOff x="1384300" y="3073400"/>
            <a:chExt cx="457200" cy="457200"/>
          </a:xfrm>
        </p:grpSpPr>
        <p:sp>
          <p:nvSpPr>
            <p:cNvPr id="18" name="椭圆 17"/>
            <p:cNvSpPr/>
            <p:nvPr/>
          </p:nvSpPr>
          <p:spPr>
            <a:xfrm>
              <a:off x="1384300" y="3073400"/>
              <a:ext cx="457200" cy="457200"/>
            </a:xfrm>
            <a:prstGeom prst="ellipse">
              <a:avLst/>
            </a:prstGeom>
            <a:solidFill>
              <a:srgbClr val="00316C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504950" y="3194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537" name="文本框 19"/>
          <p:cNvSpPr txBox="1"/>
          <p:nvPr/>
        </p:nvSpPr>
        <p:spPr>
          <a:xfrm>
            <a:off x="412750" y="2849563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2019.7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38" name="文本框 20"/>
          <p:cNvSpPr txBox="1"/>
          <p:nvPr/>
        </p:nvSpPr>
        <p:spPr>
          <a:xfrm>
            <a:off x="412750" y="3695700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标志性节点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39" name="文本框 21"/>
          <p:cNvSpPr txBox="1"/>
          <p:nvPr/>
        </p:nvSpPr>
        <p:spPr>
          <a:xfrm>
            <a:off x="2279650" y="2849563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标志性节点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40" name="文本框 22"/>
          <p:cNvSpPr txBox="1"/>
          <p:nvPr/>
        </p:nvSpPr>
        <p:spPr>
          <a:xfrm>
            <a:off x="2279650" y="3695700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2020.1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41" name="文本框 23"/>
          <p:cNvSpPr txBox="1"/>
          <p:nvPr/>
        </p:nvSpPr>
        <p:spPr>
          <a:xfrm>
            <a:off x="4210050" y="2849563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2020.5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42" name="文本框 24"/>
          <p:cNvSpPr txBox="1"/>
          <p:nvPr/>
        </p:nvSpPr>
        <p:spPr>
          <a:xfrm>
            <a:off x="4210050" y="3695700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标志性节点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43" name="文本框 25"/>
          <p:cNvSpPr txBox="1"/>
          <p:nvPr/>
        </p:nvSpPr>
        <p:spPr>
          <a:xfrm>
            <a:off x="6329363" y="2849563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标志性节点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44" name="文本框 26"/>
          <p:cNvSpPr txBox="1"/>
          <p:nvPr/>
        </p:nvSpPr>
        <p:spPr>
          <a:xfrm>
            <a:off x="6329363" y="3695700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2020.7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22545" name="组合 27"/>
          <p:cNvGrpSpPr/>
          <p:nvPr/>
        </p:nvGrpSpPr>
        <p:grpSpPr>
          <a:xfrm>
            <a:off x="9078913" y="3284538"/>
            <a:ext cx="214312" cy="214312"/>
            <a:chOff x="1384300" y="3073400"/>
            <a:chExt cx="457200" cy="457200"/>
          </a:xfrm>
        </p:grpSpPr>
        <p:sp>
          <p:nvSpPr>
            <p:cNvPr id="29" name="椭圆 28"/>
            <p:cNvSpPr/>
            <p:nvPr/>
          </p:nvSpPr>
          <p:spPr>
            <a:xfrm>
              <a:off x="1384300" y="3073400"/>
              <a:ext cx="457200" cy="457200"/>
            </a:xfrm>
            <a:prstGeom prst="ellipse">
              <a:avLst/>
            </a:prstGeom>
            <a:solidFill>
              <a:srgbClr val="00316C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504950" y="319405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546" name="文本框 30"/>
          <p:cNvSpPr txBox="1"/>
          <p:nvPr/>
        </p:nvSpPr>
        <p:spPr>
          <a:xfrm>
            <a:off x="8383588" y="2849563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2020.11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47" name="文本框 31"/>
          <p:cNvSpPr txBox="1"/>
          <p:nvPr/>
        </p:nvSpPr>
        <p:spPr>
          <a:xfrm>
            <a:off x="8383588" y="3695700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标志性节点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48" name="文本框 34"/>
          <p:cNvSpPr txBox="1"/>
          <p:nvPr/>
        </p:nvSpPr>
        <p:spPr>
          <a:xfrm>
            <a:off x="10337800" y="2849563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标志性节点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549" name="文本框 35"/>
          <p:cNvSpPr txBox="1"/>
          <p:nvPr/>
        </p:nvSpPr>
        <p:spPr>
          <a:xfrm>
            <a:off x="10337800" y="3695700"/>
            <a:ext cx="1625600" cy="33718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2021.1</a:t>
            </a:r>
            <a:endParaRPr lang="zh-CN" altLang="en-US" sz="16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文本框 1"/>
          <p:cNvSpPr txBox="1"/>
          <p:nvPr/>
        </p:nvSpPr>
        <p:spPr>
          <a:xfrm>
            <a:off x="684213" y="657225"/>
            <a:ext cx="2566987" cy="3683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资金需求与使用规划</a:t>
            </a:r>
            <a:endParaRPr lang="zh-CN" altLang="en-US" dirty="0">
              <a:solidFill>
                <a:srgbClr val="004385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675" y="2264410"/>
            <a:ext cx="7726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本章节主要介绍项目发展所需要的资金，以及获得资金后的资金使用规划。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8" name="文本框 13"/>
          <p:cNvSpPr txBox="1"/>
          <p:nvPr/>
        </p:nvSpPr>
        <p:spPr>
          <a:xfrm>
            <a:off x="173038" y="2076450"/>
            <a:ext cx="5311775" cy="110680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6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感谢观看</a:t>
            </a:r>
            <a:endParaRPr lang="zh-CN" altLang="en-US" sz="6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6629" name="文本框 14"/>
          <p:cNvSpPr txBox="1"/>
          <p:nvPr/>
        </p:nvSpPr>
        <p:spPr>
          <a:xfrm>
            <a:off x="173038" y="3311525"/>
            <a:ext cx="3875087" cy="137350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25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结束语：</a:t>
            </a:r>
            <a:endParaRPr lang="zh-CN" altLang="en-US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eaLnBrk="1" hangingPunct="1">
              <a:lnSpc>
                <a:spcPts val="25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xxxxxxxxxxxxxxxxxxxx</a:t>
            </a:r>
            <a:endParaRPr lang="en-US" altLang="zh-CN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eaLnBrk="1" hangingPunct="1">
              <a:lnSpc>
                <a:spcPts val="25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xxxxxxxxxxxxxxx</a:t>
            </a:r>
            <a:endParaRPr lang="en-US" altLang="zh-CN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eaLnBrk="1" hangingPunct="1">
              <a:lnSpc>
                <a:spcPts val="25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xxxxxxxxxxxx</a:t>
            </a:r>
            <a:endParaRPr lang="en-US" altLang="zh-CN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18"/>
          <p:cNvSpPr txBox="1"/>
          <p:nvPr/>
        </p:nvSpPr>
        <p:spPr>
          <a:xfrm>
            <a:off x="279400" y="2136775"/>
            <a:ext cx="11633200" cy="11684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7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（项目标题）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框 2"/>
          <p:cNvSpPr txBox="1"/>
          <p:nvPr/>
        </p:nvSpPr>
        <p:spPr>
          <a:xfrm>
            <a:off x="4216400" y="5200333"/>
            <a:ext cx="3759200" cy="1476375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zh-CN" altLang="en-US" sz="2000" dirty="0">
                <a:latin typeface="微软雅黑 Light" pitchFamily="34" charset="-122"/>
                <a:ea typeface="微软雅黑 Light" pitchFamily="34" charset="-122"/>
              </a:rPr>
              <a:t>老师姓名：某某</a:t>
            </a:r>
            <a:endParaRPr lang="zh-CN" altLang="en-US" sz="2000" dirty="0">
              <a:latin typeface="微软雅黑 Light" pitchFamily="34" charset="-122"/>
              <a:ea typeface="微软雅黑 Light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000" dirty="0">
                <a:latin typeface="微软雅黑 Light" pitchFamily="34" charset="-122"/>
                <a:ea typeface="微软雅黑 Light" pitchFamily="34" charset="-122"/>
              </a:rPr>
              <a:t>或</a:t>
            </a:r>
            <a:endParaRPr lang="zh-CN" altLang="en-US" sz="2000" dirty="0">
              <a:latin typeface="微软雅黑 Light" pitchFamily="34" charset="-122"/>
              <a:ea typeface="微软雅黑 Light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000" dirty="0">
                <a:latin typeface="微软雅黑 Light" pitchFamily="34" charset="-122"/>
                <a:ea typeface="微软雅黑 Light" pitchFamily="34" charset="-122"/>
              </a:rPr>
              <a:t>某某团队</a:t>
            </a:r>
            <a:endParaRPr lang="zh-CN" altLang="en-US" sz="20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220" name="文本框 89"/>
          <p:cNvSpPr txBox="1"/>
          <p:nvPr/>
        </p:nvSpPr>
        <p:spPr>
          <a:xfrm>
            <a:off x="2741613" y="3413125"/>
            <a:ext cx="6708775" cy="52197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XXXXXXXXXXXXXXX</a:t>
            </a:r>
            <a:r>
              <a:rPr lang="zh-CN" altLang="en-US" sz="1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（</a:t>
            </a:r>
            <a:r>
              <a:rPr lang="zh-CN" altLang="en-US" sz="1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sym typeface="+mn-ea"/>
              </a:rPr>
              <a:t>项目名称副标题</a:t>
            </a:r>
            <a:r>
              <a:rPr lang="zh-CN" altLang="en-US" sz="1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）</a:t>
            </a:r>
            <a:endParaRPr lang="zh-CN" altLang="en-US" sz="1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"/>
          <p:cNvSpPr txBox="1"/>
          <p:nvPr/>
        </p:nvSpPr>
        <p:spPr>
          <a:xfrm>
            <a:off x="2435225" y="898525"/>
            <a:ext cx="1625600" cy="769938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zh-CN" altLang="en-US" sz="4400" dirty="0">
                <a:solidFill>
                  <a:schemeClr val="bg1"/>
                </a:solidFill>
                <a:latin typeface="华康俪金黑W8" pitchFamily="49" charset="-122"/>
                <a:ea typeface="华康俪金黑W8" pitchFamily="49" charset="-122"/>
              </a:rPr>
              <a:t>提纲</a:t>
            </a:r>
            <a:endParaRPr lang="zh-CN" altLang="en-US" sz="4400" dirty="0">
              <a:solidFill>
                <a:schemeClr val="bg1"/>
              </a:solidFill>
              <a:latin typeface="华康俪金黑W8" pitchFamily="49" charset="-122"/>
              <a:ea typeface="华康俪金黑W8" pitchFamily="49" charset="-122"/>
            </a:endParaRPr>
          </a:p>
        </p:txBody>
      </p:sp>
      <p:sp>
        <p:nvSpPr>
          <p:cNvPr id="16387" name="文本框 2"/>
          <p:cNvSpPr txBox="1"/>
          <p:nvPr/>
        </p:nvSpPr>
        <p:spPr>
          <a:xfrm>
            <a:off x="2376488" y="1589088"/>
            <a:ext cx="1890712" cy="5842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ONTENTS</a:t>
            </a:r>
            <a:endParaRPr lang="zh-CN" altLang="en-US" sz="3200" dirty="0">
              <a:solidFill>
                <a:schemeClr val="bg1"/>
              </a:solidFill>
              <a:latin typeface="Aparajita" pitchFamily="34" charset="0"/>
              <a:ea typeface="Aparajita" pitchFamily="34" charset="0"/>
            </a:endParaRPr>
          </a:p>
        </p:txBody>
      </p:sp>
      <p:sp>
        <p:nvSpPr>
          <p:cNvPr id="16388" name="文本框 3"/>
          <p:cNvSpPr txBox="1"/>
          <p:nvPr/>
        </p:nvSpPr>
        <p:spPr>
          <a:xfrm>
            <a:off x="1457325" y="619125"/>
            <a:ext cx="876300" cy="221615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38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</a:t>
            </a:r>
            <a:endParaRPr lang="zh-CN" altLang="en-US" sz="13800" dirty="0">
              <a:solidFill>
                <a:schemeClr val="bg1"/>
              </a:solidFill>
              <a:latin typeface="Aparajita" pitchFamily="34" charset="0"/>
              <a:ea typeface="Aparajita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22525" y="1633538"/>
            <a:ext cx="1714500" cy="0"/>
          </a:xfrm>
          <a:prstGeom prst="line">
            <a:avLst/>
          </a:prstGeom>
          <a:ln w="3175">
            <a:solidFill>
              <a:schemeClr val="bg1"/>
            </a:solidFill>
          </a:ln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文本框 13"/>
          <p:cNvSpPr txBox="1"/>
          <p:nvPr/>
        </p:nvSpPr>
        <p:spPr>
          <a:xfrm>
            <a:off x="6969125" y="1481138"/>
            <a:ext cx="3860800" cy="37338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2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核心技术介绍</a:t>
            </a:r>
            <a:endParaRPr lang="zh-CN" altLang="en-US" sz="1800" dirty="0">
              <a:solidFill>
                <a:srgbClr val="00316C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391" name="文本框 13"/>
          <p:cNvSpPr txBox="1"/>
          <p:nvPr/>
        </p:nvSpPr>
        <p:spPr>
          <a:xfrm>
            <a:off x="7651750" y="2166938"/>
            <a:ext cx="3860800" cy="37338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2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实验室</a:t>
            </a:r>
            <a:r>
              <a:rPr lang="en-US" altLang="zh-CN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/</a:t>
            </a:r>
            <a:r>
              <a:rPr lang="zh-CN" altLang="en-US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团队介绍</a:t>
            </a:r>
            <a:endParaRPr lang="zh-CN" altLang="en-US" sz="1800" dirty="0">
              <a:solidFill>
                <a:srgbClr val="00316C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392" name="文本框 13"/>
          <p:cNvSpPr txBox="1"/>
          <p:nvPr/>
        </p:nvSpPr>
        <p:spPr>
          <a:xfrm>
            <a:off x="6985000" y="2852738"/>
            <a:ext cx="3860800" cy="37338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2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技术的应用场景</a:t>
            </a:r>
            <a:endParaRPr lang="zh-CN" altLang="en-US" sz="1800" dirty="0">
              <a:solidFill>
                <a:srgbClr val="00316C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393" name="文本框 13"/>
          <p:cNvSpPr txBox="1"/>
          <p:nvPr/>
        </p:nvSpPr>
        <p:spPr>
          <a:xfrm>
            <a:off x="7604125" y="3538538"/>
            <a:ext cx="3860800" cy="37338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2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市场规模测算</a:t>
            </a:r>
            <a:endParaRPr lang="zh-CN" altLang="en-US" sz="1800" dirty="0">
              <a:solidFill>
                <a:srgbClr val="00316C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394" name="文本框 13"/>
          <p:cNvSpPr txBox="1"/>
          <p:nvPr/>
        </p:nvSpPr>
        <p:spPr>
          <a:xfrm>
            <a:off x="7000875" y="4222750"/>
            <a:ext cx="3860800" cy="37338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2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商业模式</a:t>
            </a:r>
            <a:endParaRPr lang="zh-CN" altLang="en-US" sz="1800" dirty="0">
              <a:solidFill>
                <a:srgbClr val="00316C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395" name="文本框 13"/>
          <p:cNvSpPr txBox="1"/>
          <p:nvPr/>
        </p:nvSpPr>
        <p:spPr>
          <a:xfrm>
            <a:off x="7620000" y="4908550"/>
            <a:ext cx="3860800" cy="37338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2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竞争对手介绍</a:t>
            </a:r>
            <a:endParaRPr lang="zh-CN" altLang="en-US" sz="1800" dirty="0">
              <a:solidFill>
                <a:srgbClr val="00316C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614795" y="1492250"/>
            <a:ext cx="343535" cy="342900"/>
          </a:xfrm>
          <a:prstGeom prst="ellipse">
            <a:avLst/>
          </a:prstGeom>
          <a:solidFill>
            <a:srgbClr val="00316C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7297420" y="2167255"/>
            <a:ext cx="343535" cy="342900"/>
          </a:xfrm>
          <a:prstGeom prst="ellipse">
            <a:avLst/>
          </a:prstGeom>
          <a:solidFill>
            <a:srgbClr val="00316C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630670" y="2892425"/>
            <a:ext cx="343535" cy="342900"/>
          </a:xfrm>
          <a:prstGeom prst="ellipse">
            <a:avLst/>
          </a:prstGeom>
          <a:solidFill>
            <a:srgbClr val="00316C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7249795" y="3565525"/>
            <a:ext cx="343535" cy="342900"/>
          </a:xfrm>
          <a:prstGeom prst="ellipse">
            <a:avLst/>
          </a:prstGeom>
          <a:solidFill>
            <a:srgbClr val="00316C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6637020" y="4237355"/>
            <a:ext cx="342265" cy="342900"/>
          </a:xfrm>
          <a:prstGeom prst="ellipse">
            <a:avLst/>
          </a:prstGeom>
          <a:solidFill>
            <a:srgbClr val="00316C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7254240" y="4911725"/>
            <a:ext cx="344170" cy="342900"/>
          </a:xfrm>
          <a:prstGeom prst="ellipse">
            <a:avLst/>
          </a:prstGeom>
          <a:solidFill>
            <a:srgbClr val="00316C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3"/>
          <p:cNvSpPr txBox="1"/>
          <p:nvPr/>
        </p:nvSpPr>
        <p:spPr>
          <a:xfrm>
            <a:off x="7000875" y="5585460"/>
            <a:ext cx="3860800" cy="37338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2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00316C"/>
                </a:solidFill>
                <a:latin typeface="微软雅黑 Light" pitchFamily="34" charset="-122"/>
                <a:ea typeface="微软雅黑 Light" pitchFamily="34" charset="-122"/>
              </a:rPr>
              <a:t>发展规划</a:t>
            </a:r>
            <a:endParaRPr lang="zh-CN" altLang="en-US" sz="1800" dirty="0">
              <a:solidFill>
                <a:srgbClr val="00316C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37020" y="5600065"/>
            <a:ext cx="342265" cy="342900"/>
          </a:xfrm>
          <a:prstGeom prst="ellipse">
            <a:avLst/>
          </a:prstGeom>
          <a:solidFill>
            <a:srgbClr val="00316C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"/>
          <p:cNvSpPr txBox="1"/>
          <p:nvPr/>
        </p:nvSpPr>
        <p:spPr>
          <a:xfrm>
            <a:off x="279400" y="2844800"/>
            <a:ext cx="11633200" cy="101473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核心技术介绍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5"/>
          <p:cNvSpPr txBox="1"/>
          <p:nvPr/>
        </p:nvSpPr>
        <p:spPr>
          <a:xfrm>
            <a:off x="684213" y="657225"/>
            <a:ext cx="4600575" cy="3683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核心技术介绍</a:t>
            </a:r>
            <a:endParaRPr lang="zh-CN" altLang="en-US" dirty="0">
              <a:solidFill>
                <a:srgbClr val="004385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675" y="2264410"/>
            <a:ext cx="544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本章节主要介绍项目的核心技术以及技术专利等信息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"/>
          <p:cNvSpPr txBox="1"/>
          <p:nvPr/>
        </p:nvSpPr>
        <p:spPr>
          <a:xfrm>
            <a:off x="279400" y="2844800"/>
            <a:ext cx="11633200" cy="101473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团队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实验室介绍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5"/>
          <p:cNvSpPr txBox="1"/>
          <p:nvPr/>
        </p:nvSpPr>
        <p:spPr>
          <a:xfrm>
            <a:off x="684213" y="657225"/>
            <a:ext cx="4600575" cy="3683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团队</a:t>
            </a:r>
            <a:r>
              <a:rPr lang="en-US" altLang="zh-CN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/</a:t>
            </a:r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实验室介绍</a:t>
            </a:r>
            <a:endParaRPr lang="zh-CN" altLang="en-US" dirty="0">
              <a:solidFill>
                <a:srgbClr val="004385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675" y="2264410"/>
            <a:ext cx="498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本章节主要介绍技术来源实验室、团队的情况。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"/>
          <p:cNvSpPr txBox="1"/>
          <p:nvPr/>
        </p:nvSpPr>
        <p:spPr>
          <a:xfrm>
            <a:off x="279400" y="2844800"/>
            <a:ext cx="11633200" cy="101473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 技术应用场景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5"/>
          <p:cNvSpPr txBox="1"/>
          <p:nvPr/>
        </p:nvSpPr>
        <p:spPr>
          <a:xfrm>
            <a:off x="684213" y="657225"/>
            <a:ext cx="4600575" cy="368300"/>
          </a:xfrm>
          <a:prstGeom prst="rect">
            <a:avLst/>
          </a:prstGeom>
          <a:noFill/>
          <a:ln w="9525">
            <a:noFill/>
          </a:ln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004385"/>
                </a:solidFill>
                <a:latin typeface="微软雅黑 Light" pitchFamily="34" charset="-122"/>
                <a:ea typeface="微软雅黑 Light" pitchFamily="34" charset="-122"/>
              </a:rPr>
              <a:t>技术应用场景</a:t>
            </a:r>
            <a:endParaRPr lang="zh-CN" altLang="en-US" dirty="0">
              <a:solidFill>
                <a:srgbClr val="004385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675" y="2264410"/>
            <a:ext cx="6355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本章节主要介绍核心技术有哪些应用场景，解决了什么问题。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文字</Application>
  <PresentationFormat>宽屏</PresentationFormat>
  <Paragraphs>125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方正书宋_GBK</vt:lpstr>
      <vt:lpstr>Wingdings</vt:lpstr>
      <vt:lpstr>Calibri</vt:lpstr>
      <vt:lpstr>宋体</vt:lpstr>
      <vt:lpstr>Times New Roman</vt:lpstr>
      <vt:lpstr>微软雅黑 Light</vt:lpstr>
      <vt:lpstr>苹方-简</vt:lpstr>
      <vt:lpstr>微软雅黑</vt:lpstr>
      <vt:lpstr>华康俪金黑W8</vt:lpstr>
      <vt:lpstr>Aparajita</vt:lpstr>
      <vt:lpstr>Arial Unicode MS</vt:lpstr>
      <vt:lpstr>Calibri Light</vt:lpstr>
      <vt:lpstr>Verdana</vt:lpstr>
      <vt:lpstr>华康俪金黑W8</vt:lpstr>
      <vt:lpstr>微软雅黑 Light</vt:lpstr>
      <vt:lpstr>汉仪书宋二KW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hy w</dc:creator>
  <cp:lastModifiedBy>zhuzhe</cp:lastModifiedBy>
  <cp:revision>59</cp:revision>
  <cp:lastPrinted>2020-07-19T15:54:55Z</cp:lastPrinted>
  <dcterms:created xsi:type="dcterms:W3CDTF">2020-07-19T15:54:55Z</dcterms:created>
  <dcterms:modified xsi:type="dcterms:W3CDTF">2020-07-19T15:54:55Z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2052-2.1.0.3383</vt:lpwstr>
  </property>
</Properties>
</file>